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1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9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8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2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6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0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605F8-5BB8-4C97-8416-66362F4DC10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FBA9-CD3B-43F9-AF1F-5F1FE6F6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9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Medical Field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Flora Castro, Daniel Baca, </a:t>
            </a:r>
            <a:r>
              <a:rPr lang="en-US" dirty="0" err="1"/>
              <a:t>Lyzette</a:t>
            </a:r>
            <a:r>
              <a:rPr lang="en-US" dirty="0"/>
              <a:t> Castaneda, Maira Medrano, Nick Waggoner, and Lupe Lira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College and Medical School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Pre-Med Undergraduate Program </a:t>
            </a:r>
          </a:p>
          <a:p>
            <a:pPr fontAlgn="base"/>
            <a:r>
              <a:rPr lang="en-US" dirty="0"/>
              <a:t>becoming a doctor involves completing a four-year pre-med undergraduate program.</a:t>
            </a:r>
          </a:p>
          <a:p>
            <a:pPr fontAlgn="base"/>
            <a:r>
              <a:rPr lang="en-US" dirty="0"/>
              <a:t>The skills necessary to becoming a future doctor are gained during this time period, this college basically prepares you to be successful in passing the MCAT and attending a medical school. </a:t>
            </a:r>
          </a:p>
          <a:p>
            <a:pPr lvl="1" fontAlgn="base"/>
            <a:r>
              <a:rPr lang="en-US" dirty="0"/>
              <a:t>Every medical school would probably have different requirements however overall you would have to focus of the following:</a:t>
            </a:r>
          </a:p>
          <a:p>
            <a:pPr lvl="2" fontAlgn="base"/>
            <a:r>
              <a:rPr lang="en-US" dirty="0"/>
              <a:t>Chemistry</a:t>
            </a:r>
          </a:p>
          <a:p>
            <a:pPr lvl="2" fontAlgn="base"/>
            <a:r>
              <a:rPr lang="en-US" dirty="0"/>
              <a:t>Organic Chemistry</a:t>
            </a:r>
          </a:p>
          <a:p>
            <a:pPr lvl="2" fontAlgn="base"/>
            <a:r>
              <a:rPr lang="en-US" dirty="0"/>
              <a:t>Anatomy</a:t>
            </a:r>
          </a:p>
          <a:p>
            <a:pPr lvl="2" fontAlgn="base"/>
            <a:r>
              <a:rPr lang="en-US" dirty="0"/>
              <a:t>Biology</a:t>
            </a:r>
          </a:p>
          <a:p>
            <a:pPr lvl="2" fontAlgn="base"/>
            <a:r>
              <a:rPr lang="en-US" dirty="0"/>
              <a:t>Physics</a:t>
            </a:r>
          </a:p>
          <a:p>
            <a:pPr lvl="2" fontAlgn="base"/>
            <a:r>
              <a:rPr lang="en-US" dirty="0"/>
              <a:t>Calculus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UC San Diego</a:t>
            </a:r>
          </a:p>
          <a:p>
            <a:pPr lvl="1" fontAlgn="base"/>
            <a:r>
              <a:rPr lang="en-US" sz="2900" dirty="0"/>
              <a:t>UC San Diego is ranked as #17 in Best Medical Schools: Research and #19 in Primary care. </a:t>
            </a:r>
          </a:p>
          <a:p>
            <a:pPr lvl="1" fontAlgn="base"/>
            <a:r>
              <a:rPr lang="en-US" sz="2900" dirty="0"/>
              <a:t>Main Program: Doctor of Medicine (MD)</a:t>
            </a:r>
          </a:p>
          <a:p>
            <a:pPr lvl="1" fontAlgn="base"/>
            <a:r>
              <a:rPr lang="en-US" sz="2900" dirty="0"/>
              <a:t>Relatively Small Medical School: 502 Total Students</a:t>
            </a:r>
          </a:p>
          <a:p>
            <a:pPr lvl="1" fontAlgn="base"/>
            <a:r>
              <a:rPr lang="en-US" sz="2900" dirty="0"/>
              <a:t>Relatively Small First-Year Class: 125 Students</a:t>
            </a:r>
          </a:p>
          <a:p>
            <a:pPr lvl="1" fontAlgn="base"/>
            <a:r>
              <a:rPr lang="en-US" sz="2900" dirty="0"/>
              <a:t>High Undergraduate GPA: 3.82</a:t>
            </a:r>
          </a:p>
          <a:p>
            <a:pPr lvl="1" fontAlgn="base"/>
            <a:r>
              <a:rPr lang="en-US" sz="2900" dirty="0"/>
              <a:t>High MCAT Score: 35 out of 45</a:t>
            </a:r>
          </a:p>
          <a:p>
            <a:pPr lvl="1" fontAlgn="base"/>
            <a:r>
              <a:rPr lang="en-US" sz="2900" dirty="0"/>
              <a:t>Relatively Affordable In-State Tuition: $32,748</a:t>
            </a:r>
          </a:p>
          <a:p>
            <a:pPr lvl="1" fontAlgn="base"/>
            <a:r>
              <a:rPr lang="en-US" sz="2900" dirty="0"/>
              <a:t>Relatively Affordable Out-of-State Tuition: $44,993. </a:t>
            </a:r>
          </a:p>
          <a:p>
            <a:pPr lvl="1"/>
            <a:endParaRPr lang="en-US" dirty="0"/>
          </a:p>
        </p:txBody>
      </p:sp>
      <p:pic>
        <p:nvPicPr>
          <p:cNvPr id="6146" name="Picture 2" descr="https://lh6.googleusercontent.com/dCPe_3L1JX-ZeQRmSjAHRcplp3MqMxanW9MSzgvWxqBukRvWSWJbpyygsP69vnTwcSy9dD0Wc8zfA53mjlt83a9vvMvGvXhuJPPcCQBAGC9ZjwNOaIIzzmgAYggQVyh8SJqJWzeWM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4373656"/>
            <a:ext cx="1476375" cy="20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6.googleusercontent.com/byuXmRuy-H238_K6gJugpmk8gupFIMDQI4gS9G-fVONFzjxU89ZWwYFC9orOcojpvsGa7Q-bD8TdRWDK5rTvTUdRX29hlHeZTuzemzcL60YQ0BjPXvWjbvaMbV5r2LRCzjad0z7FQ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195264"/>
            <a:ext cx="2305050" cy="18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4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402750" cy="1600200"/>
          </a:xfrm>
        </p:spPr>
        <p:txBody>
          <a:bodyPr/>
          <a:lstStyle/>
          <a:p>
            <a:r>
              <a:rPr lang="en-US" dirty="0"/>
              <a:t>Pre-Med Major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376851" y="2406894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Pre-med is an umbrella term for </a:t>
            </a:r>
            <a:br>
              <a:rPr lang="en-US" dirty="0"/>
            </a:br>
            <a:r>
              <a:rPr lang="en-US" dirty="0"/>
              <a:t>undergraduate students planning </a:t>
            </a:r>
            <a:br>
              <a:rPr lang="en-US" dirty="0"/>
            </a:br>
            <a:r>
              <a:rPr lang="en-US" dirty="0"/>
              <a:t>on attending a medical school</a:t>
            </a:r>
          </a:p>
          <a:p>
            <a:pPr fontAlgn="base"/>
            <a:r>
              <a:rPr lang="en-US" dirty="0"/>
              <a:t>Students are likely to enter Medical </a:t>
            </a:r>
            <a:br>
              <a:rPr lang="en-US" dirty="0"/>
            </a:br>
            <a:r>
              <a:rPr lang="en-US" dirty="0"/>
              <a:t>Schools under majors such as Biology, </a:t>
            </a:r>
            <a:br>
              <a:rPr lang="en-US" dirty="0"/>
            </a:br>
            <a:r>
              <a:rPr lang="en-US" dirty="0"/>
              <a:t>Chemistry, and Psychology</a:t>
            </a:r>
          </a:p>
          <a:p>
            <a:pPr fontAlgn="base"/>
            <a:r>
              <a:rPr lang="en-US" dirty="0"/>
              <a:t>Pre-Med students are typically prepping </a:t>
            </a:r>
            <a:br>
              <a:rPr lang="en-US" dirty="0"/>
            </a:br>
            <a:r>
              <a:rPr lang="en-US" dirty="0"/>
              <a:t>themselves for Medical school</a:t>
            </a:r>
          </a:p>
          <a:p>
            <a:pPr lvl="1" fontAlgn="base"/>
            <a:r>
              <a:rPr lang="en-US" dirty="0"/>
              <a:t>High GPAs</a:t>
            </a:r>
          </a:p>
          <a:p>
            <a:pPr lvl="1" fontAlgn="base"/>
            <a:r>
              <a:rPr lang="en-US" dirty="0"/>
              <a:t>Professor Recommendation</a:t>
            </a:r>
          </a:p>
          <a:p>
            <a:pPr lvl="1" fontAlgn="base"/>
            <a:r>
              <a:rPr lang="en-US" dirty="0"/>
              <a:t>Research</a:t>
            </a:r>
          </a:p>
          <a:p>
            <a:pPr lvl="1" fontAlgn="base"/>
            <a:r>
              <a:rPr lang="en-US" dirty="0"/>
              <a:t>Volunteering </a:t>
            </a:r>
          </a:p>
          <a:p>
            <a:endParaRPr lang="en-US" dirty="0"/>
          </a:p>
        </p:txBody>
      </p:sp>
      <p:pic>
        <p:nvPicPr>
          <p:cNvPr id="8" name="Picture 2" descr="https://lh4.googleusercontent.com/R8FMVSlYrbyCAicXTk_62-R3VQep4HlXsjGly8hIHjLQa8HEHOY5lgFEBiBd3b7QlWt1NkRNRVgIlfyWVbx73Nf9Ze5armJ3iTTgkttHKJ1Z85_NEeTIY-aSq5MzU54OwP3pp-hRm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58" y="871902"/>
            <a:ext cx="24384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xE6b_U59MIp6mu7kXNOzEp7q_-mFR3VytmMX1dzCeks1sYN6oplnCHI4IlwLbOJibX52ACVD1mmjBFwiEsKUQaPAmBI8yo8rrLX2wNRJ5fz7KoJRCsT56dskn690sY1gioY5Cl_J-L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95180"/>
            <a:ext cx="2876550" cy="26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8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Years of Study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Earn Bachelor’s degree (4 year study)</a:t>
            </a:r>
          </a:p>
          <a:p>
            <a:pPr fontAlgn="base"/>
            <a:r>
              <a:rPr lang="en-US" dirty="0"/>
              <a:t>Take MCAT </a:t>
            </a:r>
          </a:p>
          <a:p>
            <a:pPr fontAlgn="base"/>
            <a:r>
              <a:rPr lang="en-US" b="1" dirty="0"/>
              <a:t>MEDICAL COLLEGE ADMISSION TEST</a:t>
            </a:r>
          </a:p>
          <a:p>
            <a:pPr lvl="1" fontAlgn="base"/>
            <a:r>
              <a:rPr lang="en-US" dirty="0"/>
              <a:t>shows your knowledge &amp; skills </a:t>
            </a:r>
          </a:p>
          <a:p>
            <a:pPr fontAlgn="base"/>
            <a:r>
              <a:rPr lang="en-US" dirty="0"/>
              <a:t>Complete medical school (4 year study)</a:t>
            </a:r>
          </a:p>
          <a:p>
            <a:pPr fontAlgn="base"/>
            <a:r>
              <a:rPr lang="en-US" dirty="0"/>
              <a:t>Earn your license </a:t>
            </a:r>
          </a:p>
          <a:p>
            <a:pPr fontAlgn="base"/>
            <a:r>
              <a:rPr lang="en-US" dirty="0"/>
              <a:t>Complete a Residency (Can last 3-8 years)</a:t>
            </a:r>
          </a:p>
          <a:p>
            <a:pPr fontAlgn="base"/>
            <a:r>
              <a:rPr lang="en-US" dirty="0"/>
              <a:t>Mainly at a Hospital </a:t>
            </a:r>
          </a:p>
          <a:p>
            <a:pPr fontAlgn="base"/>
            <a:r>
              <a:rPr lang="en-US" dirty="0"/>
              <a:t>some specializations require fellowship </a:t>
            </a:r>
          </a:p>
          <a:p>
            <a:pPr lvl="1" fontAlgn="base"/>
            <a:r>
              <a:rPr lang="en-US" dirty="0"/>
              <a:t>last up to 3 years</a:t>
            </a:r>
          </a:p>
          <a:p>
            <a:endParaRPr lang="en-US" dirty="0"/>
          </a:p>
        </p:txBody>
      </p:sp>
      <p:pic>
        <p:nvPicPr>
          <p:cNvPr id="5122" name="Picture 2" descr="https://lh4.googleusercontent.com/LIxs92EqucpvsFafPUuRudsIxFyhsYEbougeTo2nP_1XV6kBaP9ukOTMGrqxtLvBzimbZ_dBFH_JTT65C-qFcJBXuUoCZgQtY2oibWdMAiDRkdoPE9S1OcdkrYPYryXp2Ovz30LQQ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85725"/>
            <a:ext cx="3690938" cy="18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6.googleusercontent.com/Ij3v_qBrhUFZKjcSY0yRCEY1phTXzUfw4KuL9-LZ76gJBcrH8Fre4a4JnOIBJty0HgRO9dlJ4oaShcApVTTC46dhT8kqK_7qUnKxixGK65PpYpQSi2Bwy7pbTVqKOLSWA22XctG9D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213872"/>
            <a:ext cx="372248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6.googleusercontent.com/VMu6a78lNxKi3P8K2bjosLaortjhQ4XzSb-xmATRgRbOehoBsJedLyFjWCMG2nVMiLDT_hn-4aqAMgj5i1fGJY_4egozzfV7spMTZ2fgoKJjWWZDjpVyI3pga1D3jyd7QVzGEBf-b1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941" y="494596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6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Doctorate</a:t>
            </a:r>
          </a:p>
          <a:p>
            <a:pPr lvl="1" fontAlgn="base"/>
            <a:r>
              <a:rPr lang="en-US" dirty="0"/>
              <a:t>Highest level of an academic degree</a:t>
            </a:r>
          </a:p>
          <a:p>
            <a:pPr lvl="1" fontAlgn="base"/>
            <a:r>
              <a:rPr lang="en-US" dirty="0"/>
              <a:t>Takes 4 years to complete, post-bachelor's degree</a:t>
            </a:r>
          </a:p>
          <a:p>
            <a:pPr lvl="1" fontAlgn="base"/>
            <a:r>
              <a:rPr lang="en-US" dirty="0"/>
              <a:t>Will require about 90-12 semester credits</a:t>
            </a:r>
          </a:p>
          <a:p>
            <a:pPr lvl="1" fontAlgn="base"/>
            <a:r>
              <a:rPr lang="en-US" dirty="0"/>
              <a:t>Some programs require a research thesis to be completed.</a:t>
            </a:r>
          </a:p>
          <a:p>
            <a:pPr fontAlgn="base"/>
            <a:r>
              <a:rPr lang="en-US" dirty="0"/>
              <a:t>Masters</a:t>
            </a:r>
          </a:p>
          <a:p>
            <a:pPr lvl="1" fontAlgn="base"/>
            <a:r>
              <a:rPr lang="en-US" dirty="0"/>
              <a:t>Typically takes 1 to 2 years to complete along with an undergraduate degree</a:t>
            </a:r>
          </a:p>
          <a:p>
            <a:pPr lvl="1" fontAlgn="base"/>
            <a:r>
              <a:rPr lang="en-US" dirty="0"/>
              <a:t>Many programs require a thesis or project</a:t>
            </a:r>
          </a:p>
          <a:p>
            <a:pPr lvl="1" fontAlgn="base"/>
            <a:r>
              <a:rPr lang="en-US" dirty="0"/>
              <a:t>Require you to complete 36 to 54 semester credits(or 60 to 90 quarter-credits)</a:t>
            </a:r>
          </a:p>
          <a:p>
            <a:pPr fontAlgn="base"/>
            <a:r>
              <a:rPr lang="en-US" dirty="0"/>
              <a:t>Bachelors </a:t>
            </a:r>
          </a:p>
          <a:p>
            <a:pPr lvl="1" fontAlgn="base"/>
            <a:r>
              <a:rPr lang="en-US" dirty="0"/>
              <a:t>Earned from an undergraduate course of study. </a:t>
            </a:r>
          </a:p>
          <a:p>
            <a:pPr lvl="1" fontAlgn="base"/>
            <a:r>
              <a:rPr lang="en-US" dirty="0"/>
              <a:t>Usually takes 4 years to complete.</a:t>
            </a:r>
          </a:p>
          <a:p>
            <a:pPr lvl="1" fontAlgn="base"/>
            <a:r>
              <a:rPr lang="en-US" dirty="0"/>
              <a:t>Requires that Students choose a major area of study.</a:t>
            </a:r>
          </a:p>
          <a:p>
            <a:endParaRPr lang="en-US" dirty="0"/>
          </a:p>
        </p:txBody>
      </p:sp>
      <p:pic>
        <p:nvPicPr>
          <p:cNvPr id="3074" name="Picture 2" descr="https://lh4.googleusercontent.com/QmYP5MpV7Gv6uydW0_LSHp2FYEg3cp2Lzp8qlwtxoxSOSttvQlCb_6bmJ_CkFNVmPQMgKUIz23ier-xo1kwZysRSBYwLKLPFzz62OsJ22c2CLfMCvHGUz0bxLH17aOLdpTTPTFVvu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820" y="365125"/>
            <a:ext cx="285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6.googleusercontent.com/YKWivGUDzu86gazxG5dQF0wZ6sNOokGD3OlJg3MZoWApQ9pDJK8xiBEc_7bPzviPNOSeTe7-mIhdzkdY4oSIHkU-TkTf0UMCdhsg_tLPprgIRRumT2nUgGwmmEX5Ps5Qdvxc67eh0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65125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2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43750" cy="4351338"/>
          </a:xfrm>
        </p:spPr>
        <p:txBody>
          <a:bodyPr/>
          <a:lstStyle/>
          <a:p>
            <a:pPr fontAlgn="base"/>
            <a:r>
              <a:rPr lang="en-US" dirty="0"/>
              <a:t>A Doctor is a professional who practices medicine, which is concerned with promoting, maintaining or restoring human health through the study, diagnosis, and treatment of disease.</a:t>
            </a:r>
          </a:p>
          <a:p>
            <a:pPr fontAlgn="base"/>
            <a:r>
              <a:rPr lang="en-US" dirty="0"/>
              <a:t>Many doctors find it rewarding to help improve or save the lives of others.</a:t>
            </a:r>
          </a:p>
          <a:p>
            <a:pPr fontAlgn="base"/>
            <a:r>
              <a:rPr lang="en-US" dirty="0"/>
              <a:t>General Practice doctors in the United States make of an average pay 141k dollars per year and also makes 31k for a bonus.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Become-a-Do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343025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4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7301"/>
            <a:ext cx="3470148" cy="653387"/>
          </a:xfrm>
        </p:spPr>
        <p:txBody>
          <a:bodyPr>
            <a:normAutofit fontScale="90000"/>
          </a:bodyPr>
          <a:lstStyle/>
          <a:p>
            <a:r>
              <a:rPr lang="en-US" dirty="0"/>
              <a:t>Starting a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Once we earn our PhD and after years of experience, we could open our own clinic. </a:t>
            </a:r>
          </a:p>
          <a:p>
            <a:pPr fontAlgn="base"/>
            <a:r>
              <a:rPr lang="en-US" dirty="0"/>
              <a:t>Apply for a Federal Grant</a:t>
            </a:r>
          </a:p>
          <a:p>
            <a:pPr fontAlgn="base"/>
            <a:r>
              <a:rPr lang="en-US" dirty="0"/>
              <a:t>Clinic especially for low-income families</a:t>
            </a:r>
          </a:p>
          <a:p>
            <a:pPr fontAlgn="base"/>
            <a:r>
              <a:rPr lang="en-US" dirty="0"/>
              <a:t>Accepts wide variety of insurance</a:t>
            </a:r>
          </a:p>
          <a:p>
            <a:pPr fontAlgn="base"/>
            <a:r>
              <a:rPr lang="en-US" dirty="0"/>
              <a:t>Low prices</a:t>
            </a:r>
          </a:p>
          <a:p>
            <a:endParaRPr lang="en-US" dirty="0"/>
          </a:p>
        </p:txBody>
      </p:sp>
      <p:pic>
        <p:nvPicPr>
          <p:cNvPr id="2050" name="Picture 2" descr="https://lh4.googleusercontent.com/Y5lL-06SegwMEX9WfztVpz_2-Dr49IOjQ0hu00BrHZ8PalnVM96a6ivDc18hJ5DR4f7rWzQPBhUqtuqvEH19_XDsGzDR-5ZU1x5zvaDYlp-KEV01ep4eSoc_huYMtwe7hba6CdPq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38" y="2971800"/>
            <a:ext cx="3755998" cy="24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7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Medical Field  </vt:lpstr>
      <vt:lpstr>  College and Medical School  </vt:lpstr>
      <vt:lpstr>Pre-Med Major</vt:lpstr>
      <vt:lpstr>  Years of Study  </vt:lpstr>
      <vt:lpstr>Degrees</vt:lpstr>
      <vt:lpstr>Profession</vt:lpstr>
      <vt:lpstr>Starting a Clinic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Field</dc:title>
  <dc:creator>Maira Medrano</dc:creator>
  <cp:lastModifiedBy>Maira Medrano</cp:lastModifiedBy>
  <cp:revision>2</cp:revision>
  <dcterms:created xsi:type="dcterms:W3CDTF">2016-12-02T06:04:04Z</dcterms:created>
  <dcterms:modified xsi:type="dcterms:W3CDTF">2016-12-02T06:04:37Z</dcterms:modified>
</cp:coreProperties>
</file>