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6"/>
  </p:notesMasterIdLst>
  <p:handoutMasterIdLst>
    <p:handoutMasterId r:id="rId17"/>
  </p:handoutMasterIdLst>
  <p:sldIdLst>
    <p:sldId id="261" r:id="rId3"/>
    <p:sldId id="257" r:id="rId4"/>
    <p:sldId id="262" r:id="rId5"/>
    <p:sldId id="263" r:id="rId6"/>
    <p:sldId id="265" r:id="rId7"/>
    <p:sldId id="271" r:id="rId8"/>
    <p:sldId id="266" r:id="rId9"/>
    <p:sldId id="272" r:id="rId10"/>
    <p:sldId id="273" r:id="rId11"/>
    <p:sldId id="274" r:id="rId12"/>
    <p:sldId id="275" r:id="rId13"/>
    <p:sldId id="276" r:id="rId14"/>
    <p:sldId id="27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1" d="100"/>
          <a:sy n="51" d="100"/>
        </p:scale>
        <p:origin x="67" y="830"/>
      </p:cViewPr>
      <p:guideLst>
        <p:guide pos="3840"/>
        <p:guide orient="horz" pos="2160"/>
      </p:guideLst>
    </p:cSldViewPr>
  </p:slid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12/9/2016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4A29A4-78C8-47AB-BA06-22CB45938951}" type="datetime1">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ED4ACF-2D82-46F2-A8E9-23963AA34E86}" type="datetime1">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374B5B-21A0-4192-BF4C-38187F1A68D8}" type="datetime1">
              <a:rPr lang="en-US" smtClean="0"/>
              <a:t>12/9/2016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B5CF7C-B333-48E1-A4A6-83A3C8B73AC0}" type="datetime1">
              <a:rPr lang="en-US" smtClean="0"/>
              <a:t>12/9/2016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E320762-5CBF-4210-AB54-376B091119F8}" type="datetime1">
              <a:rPr lang="en-US" smtClean="0"/>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F0DB371-BF5F-4058-A212-1A908E4D2674}" type="datetime1">
              <a:rPr lang="en-US" smtClean="0"/>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2" name="Date Placeholder 211"/>
          <p:cNvSpPr>
            <a:spLocks noGrp="1"/>
          </p:cNvSpPr>
          <p:nvPr>
            <p:ph type="dt" sz="half" idx="10"/>
          </p:nvPr>
        </p:nvSpPr>
        <p:spPr/>
        <p:txBody>
          <a:bodyPr/>
          <a:lstStyle/>
          <a:p>
            <a:fld id="{60A4083B-90AA-48CF-BAD5-00AA24D7F288}" type="datetime1">
              <a:rPr lang="en-US" smtClean="0"/>
              <a:t>12/9/2016</a:t>
            </a:fld>
            <a:endParaRPr lang="en-US"/>
          </a:p>
        </p:txBody>
      </p:sp>
      <p:sp>
        <p:nvSpPr>
          <p:cNvPr id="213" name="Footer Placeholder 212"/>
          <p:cNvSpPr>
            <a:spLocks noGrp="1"/>
          </p:cNvSpPr>
          <p:nvPr>
            <p:ph type="ftr" sz="quarter" idx="11"/>
          </p:nvPr>
        </p:nvSpPr>
        <p:spPr/>
        <p:txBody>
          <a:bodyPr/>
          <a:lstStyle/>
          <a:p>
            <a:endParaRPr lang="en-US" dirty="0"/>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Date Placeholder 4"/>
          <p:cNvSpPr>
            <a:spLocks noGrp="1"/>
          </p:cNvSpPr>
          <p:nvPr>
            <p:ph type="dt" sz="half" idx="10"/>
          </p:nvPr>
        </p:nvSpPr>
        <p:spPr/>
        <p:txBody>
          <a:bodyPr/>
          <a:lstStyle/>
          <a:p>
            <a:fld id="{F5BAF629-ECA2-4CF3-B790-9D9BDED98269}" type="datetime1">
              <a:rPr lang="en-US" smtClean="0"/>
              <a:t>12/9/2016</a:t>
            </a:fld>
            <a:endParaRPr lang="en-US"/>
          </a:p>
        </p:txBody>
      </p:sp>
      <p:sp>
        <p:nvSpPr>
          <p:cNvPr id="6" name="Footer Placeholder 5"/>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800">
                <a:solidFill>
                  <a:schemeClr val="tx1">
                    <a:lumMod val="50000"/>
                    <a:lumOff val="50000"/>
                  </a:schemeClr>
                </a:solidFill>
              </a:defRPr>
            </a:lvl1pPr>
          </a:lstStyle>
          <a:p>
            <a:fld id="{B51B2453-8663-4C69-AF73-9FD7B1DEC5D0}" type="datetime1">
              <a:rPr lang="en-US" smtClean="0"/>
              <a:t>12/9/2016</a:t>
            </a:fld>
            <a:endParaRPr lang="en-US"/>
          </a:p>
        </p:txBody>
      </p: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8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800">
                <a:solidFill>
                  <a:schemeClr val="tx1">
                    <a:lumMod val="50000"/>
                    <a:lumOff val="50000"/>
                  </a:schemeClr>
                </a:solidFill>
              </a:defRPr>
            </a:lvl1pPr>
          </a:lstStyle>
          <a:p>
            <a:fld id="{E31375A4-56A4-47D6-9801-1991572033F7}" type="slidenum">
              <a:rPr lang="en-US" smtClean="0"/>
              <a:pPr/>
              <a:t>‹#›</a:t>
            </a:fld>
            <a:endParaRPr lang="en-US"/>
          </a:p>
        </p:txBody>
      </p:sp>
      <p:cxnSp>
        <p:nvCxnSpPr>
          <p:cNvPr id="148" name="Straight Connector 147"/>
          <p:cNvCxnSpPr/>
          <p:nvPr userDrawn="1"/>
        </p:nvCxnSpPr>
        <p:spPr>
          <a:xfrm>
            <a:off x="609600" y="6172200"/>
            <a:ext cx="109728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Muscle Groups</a:t>
            </a:r>
          </a:p>
        </p:txBody>
      </p:sp>
      <p:sp>
        <p:nvSpPr>
          <p:cNvPr id="3" name="Subtitle 2"/>
          <p:cNvSpPr>
            <a:spLocks noGrp="1"/>
          </p:cNvSpPr>
          <p:nvPr>
            <p:ph type="subTitle" idx="1"/>
          </p:nvPr>
        </p:nvSpPr>
        <p:spPr/>
        <p:txBody>
          <a:bodyPr/>
          <a:lstStyle/>
          <a:p>
            <a:r>
              <a:rPr lang="en-US" dirty="0"/>
              <a:t>By: Maira Medrano </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Abdominals and Forearms</a:t>
            </a:r>
            <a:endParaRPr lang="en-US" dirty="0"/>
          </a:p>
        </p:txBody>
      </p:sp>
      <p:sp>
        <p:nvSpPr>
          <p:cNvPr id="3" name="Content Placeholder 2"/>
          <p:cNvSpPr>
            <a:spLocks noGrp="1"/>
          </p:cNvSpPr>
          <p:nvPr>
            <p:ph idx="1"/>
          </p:nvPr>
        </p:nvSpPr>
        <p:spPr/>
        <p:txBody>
          <a:bodyPr/>
          <a:lstStyle/>
          <a:p>
            <a:pPr fontAlgn="base"/>
            <a:r>
              <a:rPr lang="en-US" dirty="0"/>
              <a:t>Both of these muscle groups create movement. </a:t>
            </a:r>
          </a:p>
          <a:p>
            <a:pPr fontAlgn="base"/>
            <a:r>
              <a:rPr lang="en-US" dirty="0"/>
              <a:t>Both of these muscle groups are needed for physical activities. You need both of these muscles for all physical activities. </a:t>
            </a:r>
          </a:p>
          <a:p>
            <a:pPr lvl="1" fontAlgn="base"/>
            <a:r>
              <a:rPr lang="en-US" dirty="0"/>
              <a:t>Example: In baseball if you are pitcher, in order to throw the ball you would have to turn and extend your trunk and extend your arm to throw the ball to the batter. </a:t>
            </a:r>
          </a:p>
          <a:p>
            <a:pPr fontAlgn="base"/>
            <a:r>
              <a:rPr lang="en-US" dirty="0"/>
              <a:t>Both of these muscle groups are need to complete daily tasks. </a:t>
            </a:r>
          </a:p>
          <a:p>
            <a:endParaRPr lang="en-US" dirty="0"/>
          </a:p>
        </p:txBody>
      </p:sp>
    </p:spTree>
    <p:extLst>
      <p:ext uri="{BB962C8B-B14F-4D97-AF65-F5344CB8AC3E}">
        <p14:creationId xmlns:p14="http://schemas.microsoft.com/office/powerpoint/2010/main" val="2682648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Quadriceps and Forearms</a:t>
            </a:r>
            <a:endParaRPr lang="en-US" dirty="0"/>
          </a:p>
        </p:txBody>
      </p:sp>
      <p:sp>
        <p:nvSpPr>
          <p:cNvPr id="3" name="Content Placeholder 2"/>
          <p:cNvSpPr>
            <a:spLocks noGrp="1"/>
          </p:cNvSpPr>
          <p:nvPr>
            <p:ph idx="1"/>
          </p:nvPr>
        </p:nvSpPr>
        <p:spPr/>
        <p:txBody>
          <a:bodyPr/>
          <a:lstStyle/>
          <a:p>
            <a:pPr fontAlgn="base"/>
            <a:r>
              <a:rPr lang="en-US" dirty="0"/>
              <a:t>Some of the similarities between these two muscle groups is that they both in one way or another bend, extend, abduct, and adduct our limbs. </a:t>
            </a:r>
          </a:p>
          <a:p>
            <a:pPr fontAlgn="base"/>
            <a:r>
              <a:rPr lang="en-US" dirty="0"/>
              <a:t>They are both involved in being able to move our limbs. </a:t>
            </a:r>
          </a:p>
          <a:p>
            <a:pPr fontAlgn="base"/>
            <a:r>
              <a:rPr lang="en-US" dirty="0"/>
              <a:t>They are also both responsible for allowing us to complete daily tasks. </a:t>
            </a:r>
          </a:p>
          <a:p>
            <a:pPr marL="0" indent="0">
              <a:buNone/>
            </a:pPr>
            <a:endParaRPr lang="en-US" dirty="0"/>
          </a:p>
        </p:txBody>
      </p:sp>
    </p:spTree>
    <p:extLst>
      <p:ext uri="{BB962C8B-B14F-4D97-AF65-F5344CB8AC3E}">
        <p14:creationId xmlns:p14="http://schemas.microsoft.com/office/powerpoint/2010/main" val="4155095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44775"/>
            <a:ext cx="9601200" cy="1301464"/>
          </a:xfrm>
        </p:spPr>
        <p:txBody>
          <a:bodyPr>
            <a:normAutofit fontScale="90000"/>
          </a:bodyPr>
          <a:lstStyle/>
          <a:p>
            <a:br>
              <a:rPr lang="en-US" b="0" dirty="0"/>
            </a:br>
            <a:br>
              <a:rPr lang="en-US" b="0" dirty="0"/>
            </a:br>
            <a:br>
              <a:rPr lang="en-US" b="0" dirty="0"/>
            </a:br>
            <a:br>
              <a:rPr lang="en-US" b="0" dirty="0"/>
            </a:br>
            <a:br>
              <a:rPr lang="en-US" b="0" dirty="0"/>
            </a:br>
            <a:br>
              <a:rPr lang="en-US" b="0" dirty="0"/>
            </a:br>
            <a:r>
              <a:rPr lang="en-US" b="0" dirty="0"/>
              <a:t>Abdominals and Quadriceps</a:t>
            </a:r>
            <a:br>
              <a:rPr lang="en-US" b="0" dirty="0"/>
            </a:br>
            <a:br>
              <a:rPr lang="en-US" dirty="0"/>
            </a:br>
            <a:endParaRPr lang="en-US" dirty="0"/>
          </a:p>
        </p:txBody>
      </p:sp>
      <p:sp>
        <p:nvSpPr>
          <p:cNvPr id="3" name="Content Placeholder 2"/>
          <p:cNvSpPr>
            <a:spLocks noGrp="1"/>
          </p:cNvSpPr>
          <p:nvPr>
            <p:ph idx="1"/>
          </p:nvPr>
        </p:nvSpPr>
        <p:spPr/>
        <p:txBody>
          <a:bodyPr/>
          <a:lstStyle/>
          <a:p>
            <a:pPr fontAlgn="base"/>
            <a:r>
              <a:rPr lang="en-US" dirty="0"/>
              <a:t>One of the similarities between these two groups is that they both help us stand upright and balance our body. </a:t>
            </a:r>
          </a:p>
          <a:p>
            <a:pPr fontAlgn="base"/>
            <a:r>
              <a:rPr lang="en-US" dirty="0"/>
              <a:t>Both of these muscle groups work together to maintain good posture whether it’s standing or sitting down. </a:t>
            </a:r>
          </a:p>
          <a:p>
            <a:pPr fontAlgn="base"/>
            <a:r>
              <a:rPr lang="en-US" dirty="0"/>
              <a:t>In addition both of these groups of muscles are need to workout and do another physical activities.</a:t>
            </a:r>
          </a:p>
          <a:p>
            <a:endParaRPr lang="en-US" dirty="0"/>
          </a:p>
        </p:txBody>
      </p:sp>
    </p:spTree>
    <p:extLst>
      <p:ext uri="{BB962C8B-B14F-4D97-AF65-F5344CB8AC3E}">
        <p14:creationId xmlns:p14="http://schemas.microsoft.com/office/powerpoint/2010/main" val="2031142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914400"/>
            <a:ext cx="9601200" cy="731838"/>
          </a:xfrm>
        </p:spPr>
        <p:txBody>
          <a:bodyPr>
            <a:normAutofit fontScale="90000"/>
          </a:bodyPr>
          <a:lstStyle/>
          <a:p>
            <a:br>
              <a:rPr lang="en-US" b="0" dirty="0"/>
            </a:br>
            <a:br>
              <a:rPr lang="en-US" dirty="0"/>
            </a:br>
            <a:r>
              <a:rPr lang="en-US" b="0" dirty="0"/>
              <a:t>Works Cited</a:t>
            </a:r>
            <a:endParaRPr lang="en-US" dirty="0"/>
          </a:p>
        </p:txBody>
      </p:sp>
      <p:sp>
        <p:nvSpPr>
          <p:cNvPr id="3" name="Content Placeholder 2"/>
          <p:cNvSpPr>
            <a:spLocks noGrp="1"/>
          </p:cNvSpPr>
          <p:nvPr>
            <p:ph idx="1"/>
          </p:nvPr>
        </p:nvSpPr>
        <p:spPr/>
        <p:txBody>
          <a:bodyPr/>
          <a:lstStyle/>
          <a:p>
            <a:pPr fontAlgn="base"/>
            <a:r>
              <a:rPr lang="en-US" dirty="0"/>
              <a:t>Encyclopedia Britannica. "Abdominal Muscle." Encyclopedia Britannica Online. Encyclopedia Britannica, </a:t>
            </a:r>
            <a:r>
              <a:rPr lang="en-US" dirty="0" err="1"/>
              <a:t>n.d.</a:t>
            </a:r>
            <a:r>
              <a:rPr lang="en-US" dirty="0"/>
              <a:t> Web. 01 Sept. 2016.</a:t>
            </a:r>
          </a:p>
          <a:p>
            <a:pPr fontAlgn="base"/>
            <a:r>
              <a:rPr lang="en-US" dirty="0"/>
              <a:t>"Muscles of the Arm and Hand." </a:t>
            </a:r>
            <a:r>
              <a:rPr lang="en-US" dirty="0" err="1"/>
              <a:t>InnerBody</a:t>
            </a:r>
            <a:r>
              <a:rPr lang="en-US" dirty="0"/>
              <a:t>. </a:t>
            </a:r>
            <a:r>
              <a:rPr lang="en-US" dirty="0" err="1"/>
              <a:t>N.p</a:t>
            </a:r>
            <a:r>
              <a:rPr lang="en-US" dirty="0"/>
              <a:t>., </a:t>
            </a:r>
            <a:r>
              <a:rPr lang="en-US" dirty="0" err="1"/>
              <a:t>n.d.</a:t>
            </a:r>
            <a:r>
              <a:rPr lang="en-US" dirty="0"/>
              <a:t> Web. 01 Sept. 2016.</a:t>
            </a:r>
          </a:p>
          <a:p>
            <a:pPr fontAlgn="base"/>
            <a:r>
              <a:rPr lang="en-US" dirty="0"/>
              <a:t>"Muscles of the Leg and Foot." </a:t>
            </a:r>
            <a:r>
              <a:rPr lang="en-US" dirty="0" err="1"/>
              <a:t>InnerBody</a:t>
            </a:r>
            <a:r>
              <a:rPr lang="en-US" dirty="0"/>
              <a:t>. </a:t>
            </a:r>
            <a:r>
              <a:rPr lang="en-US" dirty="0" err="1"/>
              <a:t>N.p</a:t>
            </a:r>
            <a:r>
              <a:rPr lang="en-US" dirty="0"/>
              <a:t>., </a:t>
            </a:r>
            <a:r>
              <a:rPr lang="en-US" dirty="0" err="1"/>
              <a:t>n.d.</a:t>
            </a:r>
            <a:r>
              <a:rPr lang="en-US" dirty="0"/>
              <a:t> Web. 01 Sept. 2016</a:t>
            </a:r>
          </a:p>
          <a:p>
            <a:pPr fontAlgn="base"/>
            <a:r>
              <a:rPr lang="en-US" dirty="0" err="1"/>
              <a:t>Nall</a:t>
            </a:r>
            <a:r>
              <a:rPr lang="en-US" dirty="0"/>
              <a:t>, Rachel. "The Three Types of Muscles in Human Body." LIVESTRONG.COM. LIVESTRONG.COM, 2015. Web. 01 Sept. 2016.</a:t>
            </a:r>
          </a:p>
          <a:p>
            <a:pPr fontAlgn="base"/>
            <a:r>
              <a:rPr lang="en-US" dirty="0" err="1"/>
              <a:t>Quinene</a:t>
            </a:r>
            <a:r>
              <a:rPr lang="en-US" dirty="0"/>
              <a:t>, Paula. "Five Functions of the Muscular System." LIVESTRONG.COM. LIVESTRONG.COM, 2015. Web. 01 Sept. 2016.</a:t>
            </a:r>
          </a:p>
          <a:p>
            <a:endParaRPr lang="en-US" dirty="0"/>
          </a:p>
        </p:txBody>
      </p:sp>
    </p:spTree>
    <p:extLst>
      <p:ext uri="{BB962C8B-B14F-4D97-AF65-F5344CB8AC3E}">
        <p14:creationId xmlns:p14="http://schemas.microsoft.com/office/powerpoint/2010/main" val="853496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Muscular System </a:t>
            </a:r>
          </a:p>
        </p:txBody>
      </p:sp>
      <p:sp>
        <p:nvSpPr>
          <p:cNvPr id="3" name="Content Placeholder 2"/>
          <p:cNvSpPr>
            <a:spLocks noGrp="1"/>
          </p:cNvSpPr>
          <p:nvPr>
            <p:ph idx="1"/>
          </p:nvPr>
        </p:nvSpPr>
        <p:spPr/>
        <p:txBody>
          <a:bodyPr/>
          <a:lstStyle/>
          <a:p>
            <a:pPr>
              <a:lnSpc>
                <a:spcPct val="200000"/>
              </a:lnSpc>
            </a:pPr>
            <a:r>
              <a:rPr lang="en-US" dirty="0"/>
              <a:t>The Muscular System is responsible for the movement of the human body. What allows the body to move is all of the hundred body. What allows the body to move is all of the hundreds of muscles in our body which allow us to extend, flex, and twist our body. There are actually over 600 muscles in our body which all create movement. </a:t>
            </a:r>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Muscles </a:t>
            </a:r>
          </a:p>
        </p:txBody>
      </p:sp>
      <p:sp>
        <p:nvSpPr>
          <p:cNvPr id="3" name="Content Placeholder 2"/>
          <p:cNvSpPr>
            <a:spLocks noGrp="1"/>
          </p:cNvSpPr>
          <p:nvPr>
            <p:ph idx="1"/>
          </p:nvPr>
        </p:nvSpPr>
        <p:spPr/>
        <p:txBody>
          <a:bodyPr>
            <a:normAutofit lnSpcReduction="10000"/>
          </a:bodyPr>
          <a:lstStyle/>
          <a:p>
            <a:pPr fontAlgn="base">
              <a:spcBef>
                <a:spcPts val="0"/>
              </a:spcBef>
              <a:buFont typeface="Arial" panose="020B0604020202020204" pitchFamily="34" charset="0"/>
              <a:buChar char="•"/>
            </a:pPr>
            <a:r>
              <a:rPr lang="en-US" dirty="0">
                <a:solidFill>
                  <a:srgbClr val="616161"/>
                </a:solidFill>
              </a:rPr>
              <a:t>Smooth Muscle</a:t>
            </a:r>
          </a:p>
          <a:p>
            <a:pPr marL="742950" lvl="1" indent="-285750" fontAlgn="base">
              <a:spcBef>
                <a:spcPts val="0"/>
              </a:spcBef>
              <a:buFont typeface="Arial" panose="020B0604020202020204" pitchFamily="34" charset="0"/>
              <a:buChar char="•"/>
            </a:pPr>
            <a:r>
              <a:rPr lang="en-US" dirty="0">
                <a:solidFill>
                  <a:srgbClr val="616161"/>
                </a:solidFill>
              </a:rPr>
              <a:t>Smooth muscles are involuntary muscles that are found in our organs, involuntary meaning </a:t>
            </a:r>
          </a:p>
          <a:p>
            <a:pPr marL="742950" lvl="1" indent="-285750" fontAlgn="base">
              <a:spcBef>
                <a:spcPts val="0"/>
              </a:spcBef>
              <a:buFont typeface="Arial" panose="020B0604020202020204" pitchFamily="34" charset="0"/>
              <a:buChar char="•"/>
            </a:pPr>
            <a:r>
              <a:rPr lang="en-US" dirty="0">
                <a:solidFill>
                  <a:srgbClr val="616161"/>
                </a:solidFill>
              </a:rPr>
              <a:t>that we do not have to will them to perform a function, these involuntary responses occur in the brain. </a:t>
            </a:r>
          </a:p>
          <a:p>
            <a:pPr fontAlgn="base">
              <a:spcBef>
                <a:spcPts val="0"/>
              </a:spcBef>
              <a:buFont typeface="Arial" panose="020B0604020202020204" pitchFamily="34" charset="0"/>
              <a:buChar char="•"/>
            </a:pPr>
            <a:r>
              <a:rPr lang="en-US" dirty="0">
                <a:solidFill>
                  <a:srgbClr val="616161"/>
                </a:solidFill>
              </a:rPr>
              <a:t>Cardiac Muscle (Heart)</a:t>
            </a:r>
          </a:p>
          <a:p>
            <a:pPr marL="742950" lvl="1" indent="-285750" fontAlgn="base">
              <a:spcBef>
                <a:spcPts val="0"/>
              </a:spcBef>
              <a:buFont typeface="Arial" panose="020B0604020202020204" pitchFamily="34" charset="0"/>
              <a:buChar char="•"/>
            </a:pPr>
            <a:r>
              <a:rPr lang="en-US" dirty="0">
                <a:solidFill>
                  <a:srgbClr val="616161"/>
                </a:solidFill>
              </a:rPr>
              <a:t>Cardiac muscle is also an involuntary muscle, this type of muscle is only found in the heart. The cardiac muscle contracts to pump blood in and out of the heart throughout the body.</a:t>
            </a:r>
          </a:p>
          <a:p>
            <a:pPr fontAlgn="base">
              <a:spcBef>
                <a:spcPts val="0"/>
              </a:spcBef>
              <a:buFont typeface="Arial" panose="020B0604020202020204" pitchFamily="34" charset="0"/>
              <a:buChar char="•"/>
            </a:pPr>
            <a:r>
              <a:rPr lang="en-US" dirty="0">
                <a:solidFill>
                  <a:srgbClr val="616161"/>
                </a:solidFill>
              </a:rPr>
              <a:t>Skeletal Muscle</a:t>
            </a:r>
          </a:p>
          <a:p>
            <a:pPr marL="742950" lvl="1" indent="-285750" fontAlgn="base">
              <a:spcBef>
                <a:spcPts val="0"/>
              </a:spcBef>
              <a:spcAft>
                <a:spcPts val="1600"/>
              </a:spcAft>
              <a:buFont typeface="Arial" panose="020B0604020202020204" pitchFamily="34" charset="0"/>
              <a:buChar char="•"/>
            </a:pPr>
            <a:r>
              <a:rPr lang="en-US" dirty="0">
                <a:solidFill>
                  <a:srgbClr val="616161"/>
                </a:solidFill>
              </a:rPr>
              <a:t>Unlike the smooth and cardiac muscles, the skeletal muscles are voluntary because they are the muscles that are attached to our bones. Tendons and tissues are what connect the muscles to each other and create the movement in our body such as flexing, and extending our limbs. </a:t>
            </a:r>
          </a:p>
          <a:p>
            <a:endParaRPr lang="en-US" dirty="0"/>
          </a:p>
        </p:txBody>
      </p:sp>
    </p:spTree>
    <p:extLst>
      <p:ext uri="{BB962C8B-B14F-4D97-AF65-F5344CB8AC3E}">
        <p14:creationId xmlns:p14="http://schemas.microsoft.com/office/powerpoint/2010/main" val="1476019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656" y="548824"/>
            <a:ext cx="9601200" cy="1142385"/>
          </a:xfrm>
        </p:spPr>
        <p:txBody>
          <a:bodyPr/>
          <a:lstStyle/>
          <a:p>
            <a:r>
              <a:rPr lang="en-US" dirty="0"/>
              <a:t>Overall Functions of the Human Muscular System (HMS)</a:t>
            </a:r>
          </a:p>
        </p:txBody>
      </p:sp>
      <p:sp>
        <p:nvSpPr>
          <p:cNvPr id="3" name="Content Placeholder 2"/>
          <p:cNvSpPr>
            <a:spLocks noGrp="1"/>
          </p:cNvSpPr>
          <p:nvPr>
            <p:ph sz="half" idx="1"/>
          </p:nvPr>
        </p:nvSpPr>
        <p:spPr>
          <a:xfrm>
            <a:off x="1295399" y="1981199"/>
            <a:ext cx="9002843" cy="3810001"/>
          </a:xfrm>
        </p:spPr>
        <p:txBody>
          <a:bodyPr/>
          <a:lstStyle/>
          <a:p>
            <a:r>
              <a:rPr lang="en-US" dirty="0"/>
              <a:t>The skeletal muscles create the movement in our body.</a:t>
            </a:r>
          </a:p>
          <a:p>
            <a:r>
              <a:rPr lang="en-US" dirty="0"/>
              <a:t>Skeletal muscles protect our organs.</a:t>
            </a:r>
          </a:p>
          <a:p>
            <a:r>
              <a:rPr lang="en-US" dirty="0"/>
              <a:t>Smooth muscles in our organs work to process the food we eat.</a:t>
            </a:r>
          </a:p>
          <a:p>
            <a:r>
              <a:rPr lang="en-US" dirty="0"/>
              <a:t>Smooth muscle circulates the blood throughout the body.</a:t>
            </a:r>
          </a:p>
          <a:p>
            <a:r>
              <a:rPr lang="en-US" dirty="0"/>
              <a:t>Cardiac muscle pumps oxygenated blood throughout the body.</a:t>
            </a:r>
          </a:p>
        </p:txBody>
      </p:sp>
    </p:spTree>
    <p:extLst>
      <p:ext uri="{BB962C8B-B14F-4D97-AF65-F5344CB8AC3E}">
        <p14:creationId xmlns:p14="http://schemas.microsoft.com/office/powerpoint/2010/main" val="2475092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Differences in the Muscle Groups</a:t>
            </a:r>
          </a:p>
        </p:txBody>
      </p:sp>
    </p:spTree>
    <p:extLst>
      <p:ext uri="{BB962C8B-B14F-4D97-AF65-F5344CB8AC3E}">
        <p14:creationId xmlns:p14="http://schemas.microsoft.com/office/powerpoint/2010/main" val="2362296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29099"/>
            <a:ext cx="9601200" cy="1142385"/>
          </a:xfrm>
        </p:spPr>
        <p:txBody>
          <a:bodyPr/>
          <a:lstStyle/>
          <a:p>
            <a:r>
              <a:rPr lang="en-US" dirty="0"/>
              <a:t>Abdominals                          Forearms </a:t>
            </a:r>
          </a:p>
        </p:txBody>
      </p:sp>
      <p:sp>
        <p:nvSpPr>
          <p:cNvPr id="4" name="Content Placeholder 3"/>
          <p:cNvSpPr>
            <a:spLocks noGrp="1"/>
          </p:cNvSpPr>
          <p:nvPr>
            <p:ph sz="half" idx="2"/>
          </p:nvPr>
        </p:nvSpPr>
        <p:spPr>
          <a:xfrm>
            <a:off x="1295400" y="2233535"/>
            <a:ext cx="4572000" cy="3557666"/>
          </a:xfrm>
        </p:spPr>
        <p:txBody>
          <a:bodyPr>
            <a:normAutofit lnSpcReduction="10000"/>
          </a:bodyPr>
          <a:lstStyle/>
          <a:p>
            <a:pPr fontAlgn="base"/>
            <a:r>
              <a:rPr lang="en-US" dirty="0"/>
              <a:t>The abdominal muscles support the trunk, spine and balance our posture.</a:t>
            </a:r>
          </a:p>
          <a:p>
            <a:pPr fontAlgn="base"/>
            <a:r>
              <a:rPr lang="en-US" dirty="0"/>
              <a:t>The deep abdominal muscles protect our spine and keep it protected from potential spinal injuries. </a:t>
            </a:r>
          </a:p>
          <a:p>
            <a:pPr fontAlgn="base"/>
            <a:r>
              <a:rPr lang="en-US" dirty="0"/>
              <a:t>These muscles allow us to bend, twist, and turn our trunk. </a:t>
            </a:r>
          </a:p>
          <a:p>
            <a:pPr fontAlgn="base"/>
            <a:r>
              <a:rPr lang="en-US" dirty="0"/>
              <a:t>The abdominal muscles also protect our organs </a:t>
            </a:r>
          </a:p>
          <a:p>
            <a:endParaRPr lang="en-US" dirty="0"/>
          </a:p>
        </p:txBody>
      </p:sp>
      <p:sp>
        <p:nvSpPr>
          <p:cNvPr id="6" name="Content Placeholder 5"/>
          <p:cNvSpPr>
            <a:spLocks noGrp="1"/>
          </p:cNvSpPr>
          <p:nvPr>
            <p:ph sz="quarter" idx="4"/>
          </p:nvPr>
        </p:nvSpPr>
        <p:spPr>
          <a:xfrm>
            <a:off x="7010400" y="2113614"/>
            <a:ext cx="4572000" cy="3677587"/>
          </a:xfrm>
        </p:spPr>
        <p:txBody>
          <a:bodyPr>
            <a:normAutofit/>
          </a:bodyPr>
          <a:lstStyle/>
          <a:p>
            <a:pPr fontAlgn="base"/>
            <a:r>
              <a:rPr lang="en-US" dirty="0"/>
              <a:t>The muscles in the forearms are responsible for being able to bend and extend our arm. </a:t>
            </a:r>
          </a:p>
          <a:p>
            <a:pPr fontAlgn="base"/>
            <a:r>
              <a:rPr lang="en-US" dirty="0"/>
              <a:t>Also responsible for extending and flexing our fingers and wrist. </a:t>
            </a:r>
          </a:p>
          <a:p>
            <a:pPr fontAlgn="base"/>
            <a:r>
              <a:rPr lang="en-US" dirty="0"/>
              <a:t>The muscles in our forearms are needed to help us complete regular tasks such as typing. Without these muscles I would not be able to type this sentence. </a:t>
            </a:r>
          </a:p>
          <a:p>
            <a:endParaRPr lang="en-US" dirty="0"/>
          </a:p>
        </p:txBody>
      </p:sp>
      <p:pic>
        <p:nvPicPr>
          <p:cNvPr id="1026" name="Picture 2" descr="https://lh4.googleusercontent.com/TcI-h1LEncHmeuLotOU84quFuTfD6YDosWIIb84htDabjH7NbRwzCvqZuKns_KW4vSqh_DDV5IcZtuyJ-N71IUWd1cnSTXE-yk5NRHRSi_S3SEGyZXBrADrmjwUgNo-BOSzxTlNfwR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4793" y="700291"/>
            <a:ext cx="2620781" cy="1304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98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Quadriceps                             Forearms </a:t>
            </a:r>
          </a:p>
        </p:txBody>
      </p:sp>
      <p:sp>
        <p:nvSpPr>
          <p:cNvPr id="4" name="Content Placeholder 3"/>
          <p:cNvSpPr>
            <a:spLocks noGrp="1"/>
          </p:cNvSpPr>
          <p:nvPr>
            <p:ph sz="half" idx="2"/>
          </p:nvPr>
        </p:nvSpPr>
        <p:spPr>
          <a:xfrm>
            <a:off x="1295400" y="2143593"/>
            <a:ext cx="4572000" cy="3647607"/>
          </a:xfrm>
        </p:spPr>
        <p:txBody>
          <a:bodyPr/>
          <a:lstStyle/>
          <a:p>
            <a:pPr fontAlgn="base"/>
            <a:r>
              <a:rPr lang="en-US" dirty="0"/>
              <a:t>The quadricep muscles allow for us to extend, flex, abduct, and adduct our lower limbs such as our thigh.</a:t>
            </a:r>
          </a:p>
          <a:p>
            <a:pPr fontAlgn="base"/>
            <a:r>
              <a:rPr lang="en-US" dirty="0"/>
              <a:t>These muscles also allow us to bend and extend our knee. These are the only muscles that bend the knee. </a:t>
            </a:r>
          </a:p>
          <a:p>
            <a:pPr fontAlgn="base"/>
            <a:r>
              <a:rPr lang="en-US" dirty="0"/>
              <a:t>These muscles along with other muscles of the lower leg help us walk, run, stand and do other physical activities. </a:t>
            </a:r>
          </a:p>
          <a:p>
            <a:endParaRPr lang="en-US" dirty="0"/>
          </a:p>
        </p:txBody>
      </p:sp>
      <p:sp>
        <p:nvSpPr>
          <p:cNvPr id="6" name="Content Placeholder 5"/>
          <p:cNvSpPr>
            <a:spLocks noGrp="1"/>
          </p:cNvSpPr>
          <p:nvPr>
            <p:ph sz="quarter" idx="4"/>
          </p:nvPr>
        </p:nvSpPr>
        <p:spPr>
          <a:xfrm>
            <a:off x="6324600" y="2143593"/>
            <a:ext cx="4572000" cy="3647607"/>
          </a:xfrm>
        </p:spPr>
        <p:txBody>
          <a:bodyPr/>
          <a:lstStyle/>
          <a:p>
            <a:pPr fontAlgn="base"/>
            <a:r>
              <a:rPr lang="en-US" dirty="0"/>
              <a:t>The muscles in the forearms are responsible for being able to bend and extend our arm. </a:t>
            </a:r>
          </a:p>
          <a:p>
            <a:pPr fontAlgn="base"/>
            <a:r>
              <a:rPr lang="en-US" dirty="0"/>
              <a:t>Also responsible for extending and flexing our fingers and wrist. </a:t>
            </a:r>
          </a:p>
          <a:p>
            <a:pPr fontAlgn="base"/>
            <a:r>
              <a:rPr lang="en-US" dirty="0"/>
              <a:t>The muscles in our forearms are needed to help us complete regular tasks such as typing. Without these muscles I would not be able to type this sentence. </a:t>
            </a:r>
          </a:p>
          <a:p>
            <a:endParaRPr lang="en-US" dirty="0"/>
          </a:p>
        </p:txBody>
      </p:sp>
    </p:spTree>
    <p:extLst>
      <p:ext uri="{BB962C8B-B14F-4D97-AF65-F5344CB8AC3E}">
        <p14:creationId xmlns:p14="http://schemas.microsoft.com/office/powerpoint/2010/main" val="3229171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Abdominals                          Quadriceps</a:t>
            </a:r>
          </a:p>
        </p:txBody>
      </p:sp>
      <p:sp>
        <p:nvSpPr>
          <p:cNvPr id="3" name="Content Placeholder 2"/>
          <p:cNvSpPr>
            <a:spLocks noGrp="1"/>
          </p:cNvSpPr>
          <p:nvPr>
            <p:ph sz="half" idx="1"/>
          </p:nvPr>
        </p:nvSpPr>
        <p:spPr/>
        <p:txBody>
          <a:bodyPr/>
          <a:lstStyle/>
          <a:p>
            <a:pPr fontAlgn="base"/>
            <a:r>
              <a:rPr lang="en-US" dirty="0"/>
              <a:t>The abdominal muscles support the trunk, spine and balance our posture.</a:t>
            </a:r>
          </a:p>
          <a:p>
            <a:pPr fontAlgn="base"/>
            <a:r>
              <a:rPr lang="en-US" dirty="0"/>
              <a:t>The deep abdominal muscles protect our spine and keep it protected from potential spinal injuries. </a:t>
            </a:r>
          </a:p>
          <a:p>
            <a:pPr fontAlgn="base"/>
            <a:r>
              <a:rPr lang="en-US" dirty="0"/>
              <a:t>These muscles allow us to bend, twist, and turn our trunk. </a:t>
            </a:r>
          </a:p>
          <a:p>
            <a:pPr fontAlgn="base"/>
            <a:r>
              <a:rPr lang="en-US" dirty="0"/>
              <a:t>The abdominal muscles also protect our organs</a:t>
            </a:r>
          </a:p>
          <a:p>
            <a:endParaRPr lang="en-US" dirty="0"/>
          </a:p>
        </p:txBody>
      </p:sp>
      <p:sp>
        <p:nvSpPr>
          <p:cNvPr id="4" name="Content Placeholder 3"/>
          <p:cNvSpPr>
            <a:spLocks noGrp="1"/>
          </p:cNvSpPr>
          <p:nvPr>
            <p:ph sz="half" idx="2"/>
          </p:nvPr>
        </p:nvSpPr>
        <p:spPr/>
        <p:txBody>
          <a:bodyPr/>
          <a:lstStyle/>
          <a:p>
            <a:pPr fontAlgn="base"/>
            <a:r>
              <a:rPr lang="en-US" dirty="0"/>
              <a:t>The quadricep muscles allow for us to extend, flex, abduct, and adduct our lower limbs such as our thigh.</a:t>
            </a:r>
          </a:p>
          <a:p>
            <a:pPr fontAlgn="base"/>
            <a:r>
              <a:rPr lang="en-US" dirty="0"/>
              <a:t>These muscles also allow us to bend and extend our knee. These are the only muscles that bend the knee. </a:t>
            </a:r>
          </a:p>
          <a:p>
            <a:pPr fontAlgn="base"/>
            <a:r>
              <a:rPr lang="en-US" dirty="0"/>
              <a:t>These muscles along with other muscles of the lower leg help us walk, run, stand and do other physical activities.</a:t>
            </a:r>
          </a:p>
          <a:p>
            <a:endParaRPr lang="en-US" dirty="0"/>
          </a:p>
        </p:txBody>
      </p:sp>
    </p:spTree>
    <p:extLst>
      <p:ext uri="{BB962C8B-B14F-4D97-AF65-F5344CB8AC3E}">
        <p14:creationId xmlns:p14="http://schemas.microsoft.com/office/powerpoint/2010/main" val="1671659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Similarities in the Muscle Groups</a:t>
            </a:r>
          </a:p>
        </p:txBody>
      </p:sp>
    </p:spTree>
    <p:extLst>
      <p:ext uri="{BB962C8B-B14F-4D97-AF65-F5344CB8AC3E}">
        <p14:creationId xmlns:p14="http://schemas.microsoft.com/office/powerpoint/2010/main" val="2376545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967</Words>
  <Application>Microsoft Office PowerPoint</Application>
  <PresentationFormat>Widescreen</PresentationFormat>
  <Paragraphs>63</Paragraphs>
  <Slides>13</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Diamond Grid 16x9</vt:lpstr>
      <vt:lpstr>Muscle Groups</vt:lpstr>
      <vt:lpstr>Human Muscular System </vt:lpstr>
      <vt:lpstr>Types of Muscles </vt:lpstr>
      <vt:lpstr>Overall Functions of the Human Muscular System (HMS)</vt:lpstr>
      <vt:lpstr>Differences in the Muscle Groups</vt:lpstr>
      <vt:lpstr>Abdominals                          Forearms </vt:lpstr>
      <vt:lpstr>Quadriceps                             Forearms </vt:lpstr>
      <vt:lpstr>Abdominals                          Quadriceps</vt:lpstr>
      <vt:lpstr>Similarities in the Muscle Groups</vt:lpstr>
      <vt:lpstr>Abdominals and Forearms</vt:lpstr>
      <vt:lpstr>Quadriceps and Forearms</vt:lpstr>
      <vt:lpstr>      Abdominals and Quadriceps  </vt:lpstr>
      <vt:lpstr>  Works Cited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2016-12-10T04:22:45Z</dcterms:created>
  <dcterms:modified xsi:type="dcterms:W3CDTF">2016-12-10T05:39:19Z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